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50099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38DA-71F2-41C5-87F8-C9D3B46E39D2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72F8-D029-4E25-B883-4F46AA639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CC67-DE52-4ECB-ACD7-7D8BC8B904F4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A166-00E6-452C-A0B8-379721448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C5950-A0F3-4711-ACB4-90202AAA7FBD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ACF94-54D5-4317-AF9E-0C590E813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0617D-46EF-46DA-91FD-F7028D4F6DBE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A053-E22A-4AC1-B920-765207098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B4043-2624-4B47-B166-27530BFD54AE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DC984-E9B4-4B3A-8900-5079D599A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71E18-7C42-4854-8BA9-36D644CC001D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FF637-E956-4957-B362-FA66BEC35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CE2C-B038-4B37-9B7A-5939B105C0CE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7589-A851-4517-8B63-5F32D4352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86109-4477-46B6-B48E-09B311777CDB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A6F3-D5F1-42F9-9E29-1BA2926CE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C2D4-E631-41F9-A18C-8C1BE11DAC30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C6C1-8FBC-49D3-8CD4-3AA3B414A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BB0A-C23F-463A-99F2-2AFEBB240A9F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BCA3A-3712-4A56-8BEA-452486BF4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253C9-AFDD-4E28-942F-05CDB4CB527E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1902-3FBD-4103-A1C6-1330416F5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B8A18D-CC34-4ED5-95FB-02EADCCF0345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462BE6-3D80-4433-AC24-423F6A196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286124"/>
            <a:ext cx="7500937" cy="1470025"/>
          </a:xfrm>
        </p:spPr>
        <p:txBody>
          <a:bodyPr rtlCol="0">
            <a:normAutofit fontScale="90000"/>
          </a:bodyPr>
          <a:lstStyle/>
          <a:p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Система </a:t>
            </a:r>
            <a:r>
              <a:rPr lang="ru-RU" sz="3600" dirty="0">
                <a:effectLst/>
              </a:rPr>
              <a:t>оценки достижения планируемых результатов освоения  основной образовательной программы основного общего образования.</a:t>
            </a:r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 </a:t>
            </a:r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 </a:t>
            </a:r>
            <a:br>
              <a:rPr lang="ru-RU" sz="3600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105400"/>
            <a:ext cx="6400800" cy="966806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Автор: Шестова В.В. Руководитель РМО</a:t>
            </a:r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 bwMode="auto">
          <a:xfrm>
            <a:off x="2714612" y="571480"/>
            <a:ext cx="3909742" cy="2643206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Л.М. </a:t>
            </a:r>
            <a:r>
              <a:rPr lang="ru-RU" dirty="0" err="1"/>
              <a:t>Беловицкая</a:t>
            </a:r>
            <a:r>
              <a:rPr lang="ru-RU" dirty="0"/>
              <a:t>, М.В. </a:t>
            </a:r>
            <a:r>
              <a:rPr lang="ru-RU" dirty="0" err="1"/>
              <a:t>Бойкина</a:t>
            </a:r>
            <a:r>
              <a:rPr lang="ru-RU" dirty="0"/>
              <a:t> и </a:t>
            </a:r>
            <a:r>
              <a:rPr lang="ru-RU" dirty="0" err="1"/>
              <a:t>др.</a:t>
            </a:r>
            <a:r>
              <a:rPr lang="ru-RU" dirty="0" err="1" smtClean="0"/>
              <a:t>Методические</a:t>
            </a:r>
            <a:r>
              <a:rPr lang="ru-RU" dirty="0" smtClean="0"/>
              <a:t> </a:t>
            </a:r>
            <a:r>
              <a:rPr lang="ru-RU" dirty="0"/>
              <a:t>рекомендации  по разработке  основной  образовательной  </a:t>
            </a:r>
            <a:r>
              <a:rPr lang="ru-RU" dirty="0" smtClean="0"/>
              <a:t>программы // </a:t>
            </a:r>
            <a:r>
              <a:rPr lang="ru-RU" dirty="0"/>
              <a:t>академия </a:t>
            </a:r>
            <a:r>
              <a:rPr lang="ru-RU" dirty="0" smtClean="0"/>
              <a:t>С-Петербурга</a:t>
            </a:r>
          </a:p>
          <a:p>
            <a:r>
              <a:rPr lang="en-US"/>
              <a:t>http://school-russia.prosv.ru/</a:t>
            </a:r>
            <a:r>
              <a:rPr lang="ru-RU" smtClean="0"/>
              <a:t> </a:t>
            </a:r>
            <a:endParaRPr lang="ru-RU" dirty="0"/>
          </a:p>
          <a:p>
            <a:r>
              <a:rPr lang="en-US" dirty="0"/>
              <a:t>https://ru.wikipedia.org/wiki/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33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466730"/>
          </a:xfrm>
        </p:spPr>
        <p:txBody>
          <a:bodyPr/>
          <a:lstStyle/>
          <a:p>
            <a:r>
              <a:rPr lang="ru-RU" sz="1800" dirty="0"/>
              <a:t>Федеральный государственный образовательный стандарт содержит чёткие требования к системе оценки достижения планируемых результатов (пункт 4.1.8). </a:t>
            </a:r>
          </a:p>
          <a:p>
            <a:r>
              <a:rPr lang="ru-RU" sz="1800" dirty="0"/>
              <a:t>В соответствии с ними система оценки должна: </a:t>
            </a:r>
          </a:p>
          <a:p>
            <a:r>
              <a:rPr lang="ru-RU" sz="1800" dirty="0"/>
              <a:t>1. Фиксировать цели оценочной деятельности: </a:t>
            </a:r>
          </a:p>
          <a:p>
            <a:r>
              <a:rPr lang="ru-RU" sz="1800" dirty="0"/>
              <a:t>а) ориентировать на достижение результата </a:t>
            </a:r>
          </a:p>
          <a:p>
            <a:r>
              <a:rPr lang="ru-RU" sz="1800" dirty="0"/>
              <a:t>•	духовно-нравственного развития и воспитания в соответствии с  Программой воспитания и  социализации  школы  «Человек. Природа. Общество» (личностные результаты),</a:t>
            </a:r>
          </a:p>
          <a:p>
            <a:r>
              <a:rPr lang="ru-RU" sz="1800" dirty="0"/>
              <a:t>•	формирования универсальных учебных действий (</a:t>
            </a:r>
            <a:r>
              <a:rPr lang="ru-RU" sz="1800" dirty="0" err="1"/>
              <a:t>метапредметные</a:t>
            </a:r>
            <a:r>
              <a:rPr lang="ru-RU" sz="1800" dirty="0"/>
              <a:t> результаты),</a:t>
            </a:r>
          </a:p>
          <a:p>
            <a:r>
              <a:rPr lang="ru-RU" sz="1800" dirty="0"/>
              <a:t>•	освоения содержания учебных предметов (предметные результаты);</a:t>
            </a:r>
          </a:p>
          <a:p>
            <a:r>
              <a:rPr lang="ru-RU" sz="1800" dirty="0"/>
              <a:t>б) обеспечивать комплексный подход к оценке всех перечисленных результатов образования (предметных, </a:t>
            </a:r>
            <a:r>
              <a:rPr lang="ru-RU" sz="1800" dirty="0" err="1"/>
              <a:t>метапредметных</a:t>
            </a:r>
            <a:r>
              <a:rPr lang="ru-RU" sz="1800" dirty="0"/>
              <a:t> и личностных);</a:t>
            </a:r>
          </a:p>
          <a:p>
            <a:r>
              <a:rPr lang="ru-RU" sz="1800" dirty="0"/>
              <a:t>в) обеспечить возможность регулирования системы образования на основании полученной информации о достижении планируемых результатов; иными словами − возможность принятия педагогических мер для улучшения и совершенствования процессов образования в каждом классе, в школе.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081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ru-RU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Приоритетными </a:t>
            </a:r>
            <a:r>
              <a:rPr lang="ru-RU" sz="2800" dirty="0"/>
              <a:t>в диагностике (контрольные работы и т.п.) становятся не репродуктивные задания (на воспроизведение информации), а </a:t>
            </a:r>
            <a:r>
              <a:rPr lang="ru-RU" sz="2800" dirty="0">
                <a:solidFill>
                  <a:srgbClr val="FF0000"/>
                </a:solidFill>
              </a:rPr>
              <a:t>продуктивные задания (задачи) по применению знаний и умений, предполагающие </a:t>
            </a:r>
            <a:r>
              <a:rPr lang="ru-RU" sz="4000" dirty="0"/>
              <a:t>создание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учеником в ходе решения </a:t>
            </a:r>
            <a:r>
              <a:rPr lang="ru-RU" sz="4000" dirty="0"/>
              <a:t>своего информационного продукта</a:t>
            </a:r>
            <a:r>
              <a:rPr lang="ru-RU" sz="4000" dirty="0">
                <a:solidFill>
                  <a:srgbClr val="FF0000"/>
                </a:solidFill>
              </a:rPr>
              <a:t>: </a:t>
            </a:r>
            <a:r>
              <a:rPr lang="ru-RU" sz="2800" dirty="0">
                <a:solidFill>
                  <a:srgbClr val="FF0000"/>
                </a:solidFill>
              </a:rPr>
              <a:t>вывода, оценки и т.п. </a:t>
            </a:r>
          </a:p>
        </p:txBody>
      </p:sp>
    </p:spTree>
    <p:extLst>
      <p:ext uri="{BB962C8B-B14F-4D97-AF65-F5344CB8AC3E}">
        <p14:creationId xmlns:p14="http://schemas.microsoft.com/office/powerpoint/2010/main" val="154815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Диагностика </a:t>
            </a:r>
            <a:r>
              <a:rPr lang="ru-RU" i="1" dirty="0">
                <a:solidFill>
                  <a:srgbClr val="FF0000"/>
                </a:solidFill>
              </a:rPr>
              <a:t>результатов личностного развития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Диагностика </a:t>
            </a:r>
            <a:r>
              <a:rPr lang="ru-RU" dirty="0"/>
              <a:t>предполагает проявление </a:t>
            </a:r>
            <a:r>
              <a:rPr lang="ru-RU" dirty="0" smtClean="0"/>
              <a:t>	учеником </a:t>
            </a:r>
            <a:r>
              <a:rPr lang="ru-RU" dirty="0"/>
              <a:t>качеств своей личности: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</a:rPr>
              <a:t>оценки </a:t>
            </a:r>
            <a:r>
              <a:rPr lang="ru-RU" dirty="0">
                <a:solidFill>
                  <a:srgbClr val="FF0000"/>
                </a:solidFill>
              </a:rPr>
              <a:t>поступков,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</a:rPr>
              <a:t>обозначение </a:t>
            </a:r>
            <a:r>
              <a:rPr lang="ru-RU" dirty="0">
                <a:solidFill>
                  <a:srgbClr val="FF0000"/>
                </a:solidFill>
              </a:rPr>
              <a:t>своей жизненной позиции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культурного выбора, мотивов,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</a:rPr>
              <a:t>личностных </a:t>
            </a:r>
            <a:r>
              <a:rPr lang="ru-RU" dirty="0">
                <a:solidFill>
                  <a:srgbClr val="FF0000"/>
                </a:solidFill>
              </a:rPr>
              <a:t>целей, отношения к себе,  к одноклассникам</a:t>
            </a:r>
            <a:r>
              <a:rPr lang="ru-RU" dirty="0"/>
              <a:t>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81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/>
              </a:rPr>
              <a:t>Система оценивания образовательных  результатов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(академия С-Петербурга «Методические рекомендации  по разработке  основной  образовательной  программы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»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</a:rPr>
              <a:t>Л.М.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Беловицкая</a:t>
            </a:r>
            <a:r>
              <a:rPr lang="ru-RU" sz="2000" dirty="0">
                <a:solidFill>
                  <a:schemeClr val="tx1"/>
                </a:solidFill>
                <a:effectLst/>
              </a:rPr>
              <a:t>, М.В. </a:t>
            </a:r>
            <a:r>
              <a:rPr lang="ru-RU" sz="2000" dirty="0" err="1">
                <a:solidFill>
                  <a:schemeClr val="tx1"/>
                </a:solidFill>
                <a:effectLst/>
              </a:rPr>
              <a:t>Бойкина</a:t>
            </a:r>
            <a:r>
              <a:rPr lang="ru-RU" sz="2000" dirty="0">
                <a:solidFill>
                  <a:schemeClr val="tx1"/>
                </a:solidFill>
                <a:effectLst/>
              </a:rPr>
              <a:t> и др.)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254630"/>
              </p:ext>
            </p:extLst>
          </p:nvPr>
        </p:nvGraphicFramePr>
        <p:xfrm>
          <a:off x="457200" y="1600200"/>
          <a:ext cx="8229550" cy="504056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28270">
                  <a:extLst>
                    <a:ext uri="{9D8B030D-6E8A-4147-A177-3AD203B41FA5}">
                      <a16:colId xmlns:a16="http://schemas.microsoft.com/office/drawing/2014/main" val="40649166"/>
                    </a:ext>
                  </a:extLst>
                </a:gridCol>
                <a:gridCol w="2924551">
                  <a:extLst>
                    <a:ext uri="{9D8B030D-6E8A-4147-A177-3AD203B41FA5}">
                      <a16:colId xmlns:a16="http://schemas.microsoft.com/office/drawing/2014/main" val="2315911093"/>
                    </a:ext>
                  </a:extLst>
                </a:gridCol>
                <a:gridCol w="3876729">
                  <a:extLst>
                    <a:ext uri="{9D8B030D-6E8A-4147-A177-3AD203B41FA5}">
                      <a16:colId xmlns:a16="http://schemas.microsoft.com/office/drawing/2014/main" val="2921198998"/>
                    </a:ext>
                  </a:extLst>
                </a:gridCol>
              </a:tblGrid>
              <a:tr h="266797">
                <a:tc rowSpan="2">
                  <a:txBody>
                    <a:bodyPr/>
                    <a:lstStyle/>
                    <a:p>
                      <a:pPr indent="326390" algn="just">
                        <a:lnSpc>
                          <a:spcPts val="1490"/>
                        </a:lnSpc>
                        <a:spcAft>
                          <a:spcPts val="0"/>
                        </a:spcAft>
                        <a:tabLst>
                          <a:tab pos="685800" algn="l"/>
                          <a:tab pos="800100" algn="l"/>
                        </a:tabLs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Особенности  системы  оценивания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752" marR="68752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Объект  оценивания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752" marR="687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408147"/>
                  </a:ext>
                </a:extLst>
              </a:tr>
              <a:tr h="1038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ЗУН, познавательные, регулятивные результаты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752" marR="687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Личностные   результаты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752" marR="68752" marT="0" marB="0"/>
                </a:tc>
                <a:extLst>
                  <a:ext uri="{0D108BD9-81ED-4DB2-BD59-A6C34878D82A}">
                    <a16:rowId xmlns:a16="http://schemas.microsoft.com/office/drawing/2014/main" val="1451991041"/>
                  </a:ext>
                </a:extLst>
              </a:tr>
              <a:tr h="5335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Форма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752" marR="68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Персонифицированная  количественная  оценка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752" marR="68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Персонифицированная/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персонифицированная качественная  оценка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752" marR="68752" marT="0" marB="0"/>
                </a:tc>
                <a:extLst>
                  <a:ext uri="{0D108BD9-81ED-4DB2-BD59-A6C34878D82A}">
                    <a16:rowId xmlns:a16="http://schemas.microsoft.com/office/drawing/2014/main" val="3952538953"/>
                  </a:ext>
                </a:extLst>
              </a:tr>
              <a:tr h="1067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Средства фиксации  результатов оценки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752" marR="68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Листы достижений, классные  журналы, справки по результатам </a:t>
                      </a:r>
                      <a:r>
                        <a:rPr lang="ru-RU" sz="1400" dirty="0" smtClean="0">
                          <a:effectLst/>
                        </a:rPr>
                        <a:t>внутри школьного  </a:t>
                      </a:r>
                      <a:r>
                        <a:rPr lang="ru-RU" sz="1400" dirty="0">
                          <a:effectLst/>
                        </a:rPr>
                        <a:t>контроля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752" marR="68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Дневники  наблюдения  учителя  (классного  руководителя, воспитателя  ГПД, психолога)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752" marR="68752" marT="0" marB="0"/>
                </a:tc>
                <a:extLst>
                  <a:ext uri="{0D108BD9-81ED-4DB2-BD59-A6C34878D82A}">
                    <a16:rowId xmlns:a16="http://schemas.microsoft.com/office/drawing/2014/main" val="3765027718"/>
                  </a:ext>
                </a:extLst>
              </a:tr>
              <a:tr h="1067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Способ </a:t>
                      </a:r>
                      <a:endParaRPr lang="ru-RU" sz="14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rgbClr val="C00000"/>
                          </a:solidFill>
                          <a:effectLst/>
                        </a:rPr>
                        <a:t>поэтапность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 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процедуры)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752" marR="68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Тематические  контрольные  работы, тестовый контроль, диагностические работы, задания  частично-поискового  характера.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752" marR="68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Проектная   деятельность, участие в  общественной  жизни  класса, портфолио, задания  творческого  характера.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752" marR="68752" marT="0" marB="0"/>
                </a:tc>
                <a:extLst>
                  <a:ext uri="{0D108BD9-81ED-4DB2-BD59-A6C34878D82A}">
                    <a16:rowId xmlns:a16="http://schemas.microsoft.com/office/drawing/2014/main" val="1043593839"/>
                  </a:ext>
                </a:extLst>
              </a:tr>
              <a:tr h="1067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Условия эффективности системы оценивания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752" marR="68752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ОУ  они могут  быть  различными, но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систематичность,  личностно-ориентированность, позитивность – основные  постоянные принципы современной  оценочной деятельности  педагога. 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752" marR="687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063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27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33207" y="2796381"/>
          <a:ext cx="6077585" cy="20901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54680">
                  <a:extLst>
                    <a:ext uri="{9D8B030D-6E8A-4147-A177-3AD203B41FA5}">
                      <a16:colId xmlns:a16="http://schemas.microsoft.com/office/drawing/2014/main" val="3096483819"/>
                    </a:ext>
                  </a:extLst>
                </a:gridCol>
                <a:gridCol w="2922905">
                  <a:extLst>
                    <a:ext uri="{9D8B030D-6E8A-4147-A177-3AD203B41FA5}">
                      <a16:colId xmlns:a16="http://schemas.microsoft.com/office/drawing/2014/main" val="18897411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На уроке ученик сам оценивает свой результат выполнения задания по «Алгоритму самооценки» и, если требуется, определяет отметку, когда показывает выполненное задание. Учитель имеет право скорректировать оценки и отметку, если докажет, что ученик завысил или занизил их.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После уроков за письменные задания оценку и отметку определяет учитель. Ученик имеет право изменить эту оценку и отметку, если докажет (используя алгоритм </a:t>
                      </a:r>
                      <a:r>
                        <a:rPr lang="ru-RU" sz="1000" dirty="0" err="1">
                          <a:effectLst/>
                        </a:rPr>
                        <a:t>самооценивания</a:t>
                      </a:r>
                      <a:r>
                        <a:rPr lang="ru-RU" sz="1000" dirty="0">
                          <a:effectLst/>
                        </a:rPr>
                        <a:t>), что она завышена или занижена.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501977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КТО ОЦЕНИВАЕТ? </a:t>
            </a:r>
            <a:r>
              <a:rPr kumimoji="0" lang="ru-RU" alt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Учитель и ученик вместе определяют оценку и отметку.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7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Алгоритм </a:t>
            </a:r>
            <a:r>
              <a:rPr lang="ru-RU" sz="4000" dirty="0"/>
              <a:t>самооценки (основные вопросы после выполнения задания)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ru-RU" i="1" dirty="0" smtClean="0"/>
              <a:t>1</a:t>
            </a:r>
            <a:r>
              <a:rPr lang="ru-RU" i="1" dirty="0"/>
              <a:t>.</a:t>
            </a:r>
            <a:r>
              <a:rPr lang="ru-RU" dirty="0"/>
              <a:t> Какова была цель задания (задачи)? </a:t>
            </a:r>
          </a:p>
          <a:p>
            <a:r>
              <a:rPr lang="ru-RU" i="1" dirty="0"/>
              <a:t>2.</a:t>
            </a:r>
            <a:r>
              <a:rPr lang="ru-RU" dirty="0"/>
              <a:t> Удалось получить результат (решение, ответ)? </a:t>
            </a:r>
          </a:p>
          <a:p>
            <a:r>
              <a:rPr lang="ru-RU" i="1" dirty="0"/>
              <a:t>3.</a:t>
            </a:r>
            <a:r>
              <a:rPr lang="ru-RU" dirty="0"/>
              <a:t> Правильно или с ошибкой?</a:t>
            </a:r>
          </a:p>
          <a:p>
            <a:r>
              <a:rPr lang="ru-RU" i="1" dirty="0"/>
              <a:t>4.</a:t>
            </a:r>
            <a:r>
              <a:rPr lang="ru-RU" dirty="0"/>
              <a:t> Самостоятельно или с чьей-то помощью? </a:t>
            </a:r>
          </a:p>
        </p:txBody>
      </p:sp>
    </p:spTree>
    <p:extLst>
      <p:ext uri="{BB962C8B-B14F-4D97-AF65-F5344CB8AC3E}">
        <p14:creationId xmlns:p14="http://schemas.microsoft.com/office/powerpoint/2010/main" val="419127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Пример </a:t>
            </a:r>
            <a:r>
              <a:rPr lang="ru-RU" dirty="0"/>
              <a:t>«Листа самооценки предметных достижений»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sz="2400" dirty="0" smtClean="0"/>
              <a:t>1</a:t>
            </a:r>
            <a:r>
              <a:rPr lang="ru-RU" sz="2400" dirty="0"/>
              <a:t>. Моя задача (задание) заключалась в том, чтобы: …. </a:t>
            </a:r>
          </a:p>
          <a:p>
            <a:r>
              <a:rPr lang="ru-RU" sz="2400" dirty="0"/>
              <a:t>2. Я с заданием справился / не справился. </a:t>
            </a:r>
          </a:p>
          <a:p>
            <a:r>
              <a:rPr lang="ru-RU" sz="2400" dirty="0"/>
              <a:t>3. Задание выполнено без ошибок (или есть такие-то недочёты): … </a:t>
            </a:r>
          </a:p>
          <a:p>
            <a:r>
              <a:rPr lang="ru-RU" sz="2400" dirty="0"/>
              <a:t>4. Задание выполнено самостоятельно (или с помощью (кого)… </a:t>
            </a:r>
          </a:p>
          <a:p>
            <a:r>
              <a:rPr lang="ru-RU" sz="2400" dirty="0"/>
              <a:t>5. Моя работа мной и учителем была оценена так (слова-характеристики и, возможно, отметка):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581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Градация оценок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369601"/>
              </p:ext>
            </p:extLst>
          </p:nvPr>
        </p:nvGraphicFramePr>
        <p:xfrm>
          <a:off x="1115616" y="1988839"/>
          <a:ext cx="7571185" cy="45365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73772">
                  <a:extLst>
                    <a:ext uri="{9D8B030D-6E8A-4147-A177-3AD203B41FA5}">
                      <a16:colId xmlns:a16="http://schemas.microsoft.com/office/drawing/2014/main" val="332302663"/>
                    </a:ext>
                  </a:extLst>
                </a:gridCol>
                <a:gridCol w="1111869">
                  <a:extLst>
                    <a:ext uri="{9D8B030D-6E8A-4147-A177-3AD203B41FA5}">
                      <a16:colId xmlns:a16="http://schemas.microsoft.com/office/drawing/2014/main" val="1759228677"/>
                    </a:ext>
                  </a:extLst>
                </a:gridCol>
                <a:gridCol w="1142820">
                  <a:extLst>
                    <a:ext uri="{9D8B030D-6E8A-4147-A177-3AD203B41FA5}">
                      <a16:colId xmlns:a16="http://schemas.microsoft.com/office/drawing/2014/main" val="482252509"/>
                    </a:ext>
                  </a:extLst>
                </a:gridCol>
                <a:gridCol w="999968">
                  <a:extLst>
                    <a:ext uri="{9D8B030D-6E8A-4147-A177-3AD203B41FA5}">
                      <a16:colId xmlns:a16="http://schemas.microsoft.com/office/drawing/2014/main" val="1127928100"/>
                    </a:ext>
                  </a:extLst>
                </a:gridCol>
                <a:gridCol w="1285673">
                  <a:extLst>
                    <a:ext uri="{9D8B030D-6E8A-4147-A177-3AD203B41FA5}">
                      <a16:colId xmlns:a16="http://schemas.microsoft.com/office/drawing/2014/main" val="3638027015"/>
                    </a:ext>
                  </a:extLst>
                </a:gridCol>
                <a:gridCol w="1857083">
                  <a:extLst>
                    <a:ext uri="{9D8B030D-6E8A-4147-A177-3AD203B41FA5}">
                      <a16:colId xmlns:a16="http://schemas.microsoft.com/office/drawing/2014/main" val="3233844836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Максимальный 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«Превосходно»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Решена новая, совершенно незнакомая задача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078368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Программный 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«Отлично»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Решена необычная, в чём-то новая задача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75330"/>
                  </a:ext>
                </a:extLst>
              </a:tr>
              <a:tr h="64807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Необходимый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«Хорошо»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Знакомая задача решена полностью самостоятельно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192385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«Нормально»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Знакомая задача решена, но с ошибками или с чьей-то помощью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438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933261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БАГ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БАГЕТ</Template>
  <TotalTime>278</TotalTime>
  <Words>486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Презентация БАГЕТ</vt:lpstr>
      <vt:lpstr>      Система оценки достижения планируемых результатов освоения  основной образовательной программы основного общего образования.         </vt:lpstr>
      <vt:lpstr>Презентация PowerPoint</vt:lpstr>
      <vt:lpstr>Презентация PowerPoint</vt:lpstr>
      <vt:lpstr>Диагностика результатов личностного развития.</vt:lpstr>
      <vt:lpstr>Система оценивания образовательных  результатов (академия С-Петербурга «Методические рекомендации  по разработке  основной  образовательной  программы»  Л.М. Беловицкая, М.В. Бойкина и др.) </vt:lpstr>
      <vt:lpstr>Презентация PowerPoint</vt:lpstr>
      <vt:lpstr>  Алгоритм самооценки (основные вопросы после выполнения задания) </vt:lpstr>
      <vt:lpstr> Пример «Листа самооценки предметных достижений» </vt:lpstr>
      <vt:lpstr>Градация оценок</vt:lpstr>
      <vt:lpstr>Источники и литература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Шестова В.В.</dc:creator>
  <cp:lastModifiedBy>днс</cp:lastModifiedBy>
  <cp:revision>28</cp:revision>
  <dcterms:created xsi:type="dcterms:W3CDTF">2011-07-18T03:17:33Z</dcterms:created>
  <dcterms:modified xsi:type="dcterms:W3CDTF">2015-11-29T18:13:55Z</dcterms:modified>
</cp:coreProperties>
</file>